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394" r:id="rId2"/>
    <p:sldId id="401" r:id="rId3"/>
    <p:sldId id="405" r:id="rId4"/>
    <p:sldId id="442" r:id="rId5"/>
    <p:sldId id="472" r:id="rId6"/>
    <p:sldId id="475" r:id="rId7"/>
    <p:sldId id="406" r:id="rId8"/>
    <p:sldId id="403" r:id="rId9"/>
    <p:sldId id="493" r:id="rId10"/>
    <p:sldId id="495" r:id="rId11"/>
    <p:sldId id="501" r:id="rId12"/>
    <p:sldId id="502" r:id="rId13"/>
    <p:sldId id="504" r:id="rId14"/>
    <p:sldId id="515" r:id="rId15"/>
    <p:sldId id="496" r:id="rId16"/>
    <p:sldId id="498" r:id="rId17"/>
    <p:sldId id="499" r:id="rId18"/>
    <p:sldId id="506" r:id="rId19"/>
    <p:sldId id="507" r:id="rId20"/>
    <p:sldId id="508" r:id="rId21"/>
    <p:sldId id="500" r:id="rId22"/>
    <p:sldId id="416" r:id="rId23"/>
    <p:sldId id="505" r:id="rId24"/>
    <p:sldId id="510" r:id="rId25"/>
    <p:sldId id="511" r:id="rId26"/>
    <p:sldId id="512" r:id="rId27"/>
    <p:sldId id="513" r:id="rId28"/>
    <p:sldId id="514" r:id="rId29"/>
    <p:sldId id="418" r:id="rId30"/>
    <p:sldId id="412" r:id="rId31"/>
    <p:sldId id="413" r:id="rId32"/>
    <p:sldId id="491" r:id="rId33"/>
    <p:sldId id="488" r:id="rId34"/>
    <p:sldId id="397" r:id="rId35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解文皓" initials="解文皓" lastIdx="0" clrIdx="0">
    <p:extLst>
      <p:ext uri="{19B8F6BF-5375-455C-9EA6-DF929625EA0E}">
        <p15:presenceInfo xmlns:p15="http://schemas.microsoft.com/office/powerpoint/2012/main" userId="S-1-5-21-3973613167-1073414859-312706296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3089" autoAdjust="0"/>
  </p:normalViewPr>
  <p:slideViewPr>
    <p:cSldViewPr snapToGrid="0">
      <p:cViewPr varScale="1">
        <p:scale>
          <a:sx n="81" d="100"/>
          <a:sy n="81" d="100"/>
        </p:scale>
        <p:origin x="94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16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49E1E-E9F3-4B5A-A208-FAD9417C13ED}" type="datetimeFigureOut">
              <a:rPr lang="zh-TW" altLang="en-US" smtClean="0">
                <a:ea typeface="微軟正黑體" panose="020B0604030504040204" pitchFamily="34" charset="-120"/>
              </a:rPr>
              <a:t>2020/8/31</a:t>
            </a:fld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A6420-3A08-4F46-8A88-4168ACD9BE13}" type="slidenum">
              <a:rPr lang="zh-TW" altLang="en-US" smtClean="0">
                <a:ea typeface="微軟正黑體" panose="020B0604030504040204" pitchFamily="34" charset="-120"/>
              </a:rPr>
              <a:t>‹#›</a:t>
            </a:fld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89694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99118EB9-9C06-4E2B-A40F-BEB83832CD56}" type="datetimeFigureOut">
              <a:rPr lang="zh-TW" altLang="en-US" smtClean="0"/>
              <a:pPr/>
              <a:t>2020/8/31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anose="020B0604030504040204" pitchFamily="34" charset="-120"/>
              </a:defRPr>
            </a:lvl1pPr>
          </a:lstStyle>
          <a:p>
            <a:fld id="{3EDBB7C9-DEA2-446F-848E-D1501FA7BD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663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BB7C9-DEA2-446F-848E-D1501FA7BD79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53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 sz="18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 sz="18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 sz="1800"/>
            </a:p>
          </p:txBody>
        </p:sp>
      </p:grp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30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73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972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3" y="1094697"/>
            <a:ext cx="8229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89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50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9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9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95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1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25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23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95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80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9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6599524" y="6547038"/>
            <a:ext cx="24449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baseline="0" dirty="0" err="1">
                <a:solidFill>
                  <a:schemeClr val="tx1"/>
                </a:solidFill>
                <a:latin typeface="Helvetica" pitchFamily="34" charset="0"/>
              </a:rPr>
              <a:t>LoRa</a:t>
            </a:r>
            <a:r>
              <a:rPr lang="zh-TW" altLang="en-US" sz="1400" b="1" baseline="0" dirty="0">
                <a:solidFill>
                  <a:schemeClr val="tx1"/>
                </a:solidFill>
                <a:latin typeface="Helvetica" pitchFamily="34" charset="0"/>
              </a:rPr>
              <a:t>智慧溫室製作說明</a:t>
            </a:r>
            <a:r>
              <a:rPr lang="en-US" altLang="zh-TW" sz="1400" b="1" baseline="0" dirty="0">
                <a:solidFill>
                  <a:schemeClr val="tx1"/>
                </a:solidFill>
                <a:latin typeface="Helvetica" pitchFamily="34" charset="0"/>
              </a:rPr>
              <a:t> - 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1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 bwMode="auto">
          <a:xfrm>
            <a:off x="-635618" y="-379121"/>
            <a:ext cx="10058400" cy="224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4400" kern="0" dirty="0"/>
              <a:t/>
            </a:r>
            <a:br>
              <a:rPr lang="en-US" altLang="zh-TW" sz="4400" kern="0" dirty="0"/>
            </a:br>
            <a:r>
              <a:rPr lang="zh-TW" altLang="en-US" sz="3600" kern="0" dirty="0"/>
              <a:t>國立清華大學</a:t>
            </a:r>
            <a:endParaRPr lang="en-US" altLang="zh-TW" sz="3600" kern="0" dirty="0"/>
          </a:p>
          <a:p>
            <a:pPr>
              <a:lnSpc>
                <a:spcPct val="150000"/>
              </a:lnSpc>
            </a:pPr>
            <a:endParaRPr lang="zh-TW" altLang="en-US" sz="3600" kern="0" dirty="0"/>
          </a:p>
        </p:txBody>
      </p:sp>
      <p:sp>
        <p:nvSpPr>
          <p:cNvPr id="7" name="標題 3"/>
          <p:cNvSpPr>
            <a:spLocks noGrp="1"/>
          </p:cNvSpPr>
          <p:nvPr>
            <p:ph type="ctrTitle"/>
          </p:nvPr>
        </p:nvSpPr>
        <p:spPr>
          <a:xfrm>
            <a:off x="752708" y="1054681"/>
            <a:ext cx="7772400" cy="2127250"/>
          </a:xfrm>
        </p:spPr>
        <p:txBody>
          <a:bodyPr/>
          <a:lstStyle/>
          <a:p>
            <a:r>
              <a:rPr lang="zh-TW" altLang="en-US" sz="3200" dirty="0">
                <a:solidFill>
                  <a:srgbClr val="FF0000"/>
                </a:solidFill>
              </a:rPr>
              <a:t>實驗五</a:t>
            </a:r>
            <a:r>
              <a:rPr lang="en-US" altLang="zh-TW" sz="3200" dirty="0">
                <a:solidFill>
                  <a:srgbClr val="FF0000"/>
                </a:solidFill>
              </a:rPr>
              <a:t>:NB-IoT</a:t>
            </a:r>
            <a:r>
              <a:rPr lang="zh-TW" altLang="en-US" sz="3200" dirty="0">
                <a:solidFill>
                  <a:srgbClr val="FF0000"/>
                </a:solidFill>
              </a:rPr>
              <a:t> 環境感應集中器 </a:t>
            </a:r>
            <a:r>
              <a:rPr lang="en-US" altLang="zh-TW" sz="3200" dirty="0">
                <a:solidFill>
                  <a:srgbClr val="FF0000"/>
                </a:solidFill>
              </a:rPr>
              <a:t>sensor hub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1399" y="4982384"/>
            <a:ext cx="8618898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285750" indent="-285750">
              <a:buSzTx/>
              <a:buFont typeface="Symbol" pitchFamily="18" charset="2"/>
              <a:buChar char="Ó"/>
            </a:pPr>
            <a:r>
              <a:rPr lang="en-US" altLang="zh-TW" sz="1400" b="1" dirty="0"/>
              <a:t>All rights reserved. No part of this publication and file may be reproduced, stored in a retrieval system, or transmitted in any form or by any means, electronic, mechanical, photocopying, recording or otherwise, without prior written permission of Professor </a:t>
            </a:r>
            <a:r>
              <a:rPr lang="en-US" altLang="zh-TW" sz="1400" b="1" dirty="0" err="1"/>
              <a:t>Nen</a:t>
            </a:r>
            <a:r>
              <a:rPr lang="en-US" altLang="zh-TW" sz="1400" b="1" dirty="0"/>
              <a:t>-Fu Huang (E-mail: nfhuang@cs.nthu.edu.tw).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181931"/>
            <a:ext cx="9144000" cy="15461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tIns="108000" bIns="108000"/>
          <a:lstStyle/>
          <a:p>
            <a:r>
              <a:rPr lang="en-US" altLang="zh-TW" sz="2400" b="1" dirty="0">
                <a:latin typeface="Candara" pitchFamily="34" charset="0"/>
                <a:ea typeface="標楷體" pitchFamily="65" charset="-120"/>
              </a:rPr>
              <a:t>		</a:t>
            </a:r>
          </a:p>
          <a:p>
            <a:r>
              <a:rPr lang="zh-TW" altLang="en-US" sz="2400" b="1" dirty="0">
                <a:latin typeface="Candara" pitchFamily="34" charset="0"/>
                <a:ea typeface="標楷體" pitchFamily="65" charset="-120"/>
              </a:rPr>
              <a:t>                             黃能富特聘教授</a:t>
            </a:r>
            <a:r>
              <a:rPr lang="en-US" altLang="zh-TW" sz="2400" b="1" dirty="0">
                <a:latin typeface="Candara" pitchFamily="34" charset="0"/>
                <a:ea typeface="標楷體" pitchFamily="65" charset="-120"/>
              </a:rPr>
              <a:t> </a:t>
            </a:r>
          </a:p>
          <a:p>
            <a:r>
              <a:rPr lang="en-US" altLang="zh-TW" sz="2400" b="1" dirty="0">
                <a:latin typeface="Candara" pitchFamily="34" charset="0"/>
                <a:ea typeface="標楷體" pitchFamily="65" charset="-120"/>
              </a:rPr>
              <a:t>                             </a:t>
            </a:r>
            <a:r>
              <a:rPr lang="zh-TW" altLang="en-US" sz="2400" b="1" dirty="0">
                <a:latin typeface="Candara" pitchFamily="34" charset="0"/>
                <a:ea typeface="標楷體" pitchFamily="65" charset="-120"/>
              </a:rPr>
              <a:t>國立清華大學資訊工程系</a:t>
            </a:r>
            <a:endParaRPr lang="en-US" altLang="zh-TW" sz="2400" b="1" dirty="0">
              <a:latin typeface="Candara" pitchFamily="34" charset="0"/>
              <a:ea typeface="標楷體" pitchFamily="65" charset="-120"/>
            </a:endParaRPr>
          </a:p>
          <a:p>
            <a:r>
              <a:rPr lang="zh-TW" altLang="en-US" sz="2400" b="1" dirty="0">
                <a:latin typeface="Candara" pitchFamily="34" charset="0"/>
                <a:ea typeface="標楷體" pitchFamily="65" charset="-120"/>
              </a:rPr>
              <a:t>                             </a:t>
            </a:r>
            <a:r>
              <a:rPr lang="en-US" altLang="zh-TW" sz="2400" b="1" dirty="0">
                <a:latin typeface="Candara" pitchFamily="34" charset="0"/>
                <a:ea typeface="標楷體" pitchFamily="65" charset="-120"/>
              </a:rPr>
              <a:t>E-mail: nfhuang@cs.nthu.edu.tw </a:t>
            </a:r>
            <a:endParaRPr lang="en-US" altLang="zh-TW" sz="2400" b="1" dirty="0">
              <a:solidFill>
                <a:srgbClr val="1A4F60"/>
              </a:solidFill>
              <a:latin typeface="Candara" pitchFamily="34" charset="0"/>
              <a:ea typeface="標楷體" pitchFamily="65" charset="-120"/>
            </a:endParaRPr>
          </a:p>
          <a:p>
            <a:r>
              <a:rPr lang="en-US" altLang="zh-TW" sz="2400" b="1" dirty="0">
                <a:solidFill>
                  <a:srgbClr val="1A4F60"/>
                </a:solidFill>
                <a:latin typeface="Candara" pitchFamily="34" charset="0"/>
                <a:ea typeface="標楷體" pitchFamily="65" charset="-120"/>
              </a:rPr>
              <a:t>                                                        </a:t>
            </a:r>
            <a:endParaRPr lang="zh-TW" altLang="en-US" sz="2400" dirty="0">
              <a:solidFill>
                <a:srgbClr val="1A4F60"/>
              </a:solidFill>
              <a:latin typeface="Candara" panose="020E0502030303020204" pitchFamily="34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926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NB-IoT</a:t>
            </a:r>
            <a:r>
              <a:rPr lang="zh-TW" altLang="en-US" dirty="0"/>
              <a:t>通訊模組</a:t>
            </a:r>
            <a:r>
              <a:rPr lang="en-US" altLang="zh-TW" dirty="0"/>
              <a:t>(4485)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  <a:endParaRPr lang="en-US" altLang="zh-TW" dirty="0"/>
          </a:p>
          <a:p>
            <a:pPr lvl="1"/>
            <a:r>
              <a:rPr lang="en-US" altLang="zh-TW" dirty="0"/>
              <a:t>LTE UE Category NB1</a:t>
            </a:r>
            <a:endParaRPr lang="zh-TW" altLang="zh-TW" dirty="0"/>
          </a:p>
          <a:p>
            <a:pPr lvl="1"/>
            <a:r>
              <a:rPr lang="en-US" altLang="zh-TW" dirty="0"/>
              <a:t>3GPP NB-IoTRel-14</a:t>
            </a:r>
            <a:endParaRPr lang="zh-TW" altLang="zh-TW" dirty="0"/>
          </a:p>
          <a:p>
            <a:pPr lvl="1"/>
            <a:r>
              <a:rPr lang="en-US" altLang="zh-TW" dirty="0"/>
              <a:t>Support Band: B1/B3/B5/B8/B20/B28</a:t>
            </a:r>
            <a:endParaRPr lang="zh-TW" altLang="zh-TW" dirty="0"/>
          </a:p>
          <a:p>
            <a:pPr lvl="1"/>
            <a:r>
              <a:rPr lang="en-US" altLang="zh-TW" dirty="0"/>
              <a:t>Supply Voltage: 3.1 ~ 4.2V, Nominal 3.6V </a:t>
            </a:r>
            <a:endParaRPr lang="zh-TW" altLang="zh-TW" dirty="0"/>
          </a:p>
          <a:p>
            <a:pPr lvl="1"/>
            <a:r>
              <a:rPr lang="en-US" altLang="zh-TW" dirty="0"/>
              <a:t>AT Command: 3GPP Rel</a:t>
            </a:r>
            <a:endParaRPr lang="zh-TW" altLang="zh-TW" dirty="0"/>
          </a:p>
          <a:p>
            <a:pPr lvl="1"/>
            <a:r>
              <a:rPr lang="en-US" altLang="zh-TW" dirty="0"/>
              <a:t>Operating Temperature: -40 ~ 85</a:t>
            </a:r>
            <a:r>
              <a:rPr lang="zh-TW" altLang="zh-TW" dirty="0"/>
              <a:t>℃</a:t>
            </a:r>
          </a:p>
          <a:p>
            <a:pPr lvl="1"/>
            <a:r>
              <a:rPr lang="en-US" altLang="zh-TW" dirty="0"/>
              <a:t>Tx Output Power: 23dBm</a:t>
            </a:r>
            <a:r>
              <a:rPr lang="zh-TW" altLang="zh-TW" dirty="0"/>
              <a:t>±</a:t>
            </a:r>
            <a:r>
              <a:rPr lang="en-US" altLang="zh-TW" dirty="0"/>
              <a:t>2dB</a:t>
            </a:r>
            <a:endParaRPr lang="zh-TW" altLang="zh-TW" dirty="0"/>
          </a:p>
          <a:p>
            <a:pPr lvl="1"/>
            <a:r>
              <a:rPr lang="en-US" altLang="zh-TW" dirty="0"/>
              <a:t>Rx Sensitivity: -129dBm</a:t>
            </a:r>
            <a:r>
              <a:rPr lang="zh-TW" altLang="zh-TW" dirty="0"/>
              <a:t>±</a:t>
            </a:r>
            <a:r>
              <a:rPr lang="en-US" altLang="zh-TW" dirty="0"/>
              <a:t>1dB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080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400" kern="1200" dirty="0"/>
              <a:t>土壤溫溼度感測器</a:t>
            </a:r>
            <a:endParaRPr lang="en-US" altLang="zh-TW" sz="4400" kern="1200" dirty="0"/>
          </a:p>
        </p:txBody>
      </p:sp>
    </p:spTree>
    <p:extLst>
      <p:ext uri="{BB962C8B-B14F-4D97-AF65-F5344CB8AC3E}">
        <p14:creationId xmlns:p14="http://schemas.microsoft.com/office/powerpoint/2010/main" val="336011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kern="1200" dirty="0"/>
              <a:t>土壤溫溼度</a:t>
            </a:r>
            <a:r>
              <a:rPr lang="en-US" altLang="zh-TW" kern="1200" dirty="0"/>
              <a:t>/</a:t>
            </a:r>
            <a:r>
              <a:rPr lang="zh-TW" altLang="en-US" kern="1200" dirty="0"/>
              <a:t>電導度感測器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規格</a:t>
            </a:r>
            <a:endParaRPr lang="en-US" altLang="zh-TW" dirty="0"/>
          </a:p>
          <a:p>
            <a:pPr lvl="1"/>
            <a:r>
              <a:rPr lang="zh-TW" altLang="zh-TW" dirty="0"/>
              <a:t>直流供電</a:t>
            </a:r>
            <a:r>
              <a:rPr lang="en-US" altLang="zh-TW" dirty="0"/>
              <a:t>: 3.6~30VDC</a:t>
            </a:r>
            <a:endParaRPr lang="zh-TW" altLang="zh-TW" dirty="0"/>
          </a:p>
          <a:p>
            <a:pPr lvl="1"/>
            <a:r>
              <a:rPr lang="zh-TW" altLang="zh-TW" dirty="0"/>
              <a:t>最大功耗</a:t>
            </a:r>
            <a:r>
              <a:rPr lang="en-US" altLang="zh-TW" dirty="0"/>
              <a:t>:0.4w</a:t>
            </a:r>
            <a:endParaRPr lang="zh-TW" altLang="zh-TW" dirty="0"/>
          </a:p>
          <a:p>
            <a:pPr lvl="1"/>
            <a:r>
              <a:rPr lang="zh-TW" altLang="zh-TW" dirty="0"/>
              <a:t>精準度</a:t>
            </a:r>
            <a:r>
              <a:rPr lang="en-US" altLang="zh-TW" dirty="0"/>
              <a:t>:</a:t>
            </a:r>
            <a:endParaRPr lang="zh-TW" altLang="zh-TW" dirty="0"/>
          </a:p>
          <a:p>
            <a:pPr lvl="2"/>
            <a:r>
              <a:rPr lang="zh-TW" altLang="zh-TW" dirty="0"/>
              <a:t>土壤濕度±</a:t>
            </a:r>
            <a:r>
              <a:rPr lang="en-US" altLang="zh-TW" dirty="0"/>
              <a:t>3%,</a:t>
            </a:r>
            <a:r>
              <a:rPr lang="zh-TW" altLang="zh-TW" dirty="0"/>
              <a:t>土壤溫度±</a:t>
            </a:r>
            <a:r>
              <a:rPr lang="en-US" altLang="zh-TW" dirty="0"/>
              <a:t>0.5</a:t>
            </a:r>
            <a:r>
              <a:rPr lang="zh-TW" altLang="zh-TW" dirty="0"/>
              <a:t>攝氏</a:t>
            </a:r>
            <a:r>
              <a:rPr lang="en-US" altLang="zh-TW" dirty="0"/>
              <a:t>,</a:t>
            </a:r>
            <a:endParaRPr lang="zh-TW" altLang="zh-TW" dirty="0"/>
          </a:p>
          <a:p>
            <a:pPr lvl="2"/>
            <a:r>
              <a:rPr lang="zh-TW" altLang="zh-TW" dirty="0"/>
              <a:t>土壤電導率±</a:t>
            </a:r>
            <a:r>
              <a:rPr lang="en-US" altLang="zh-TW" dirty="0"/>
              <a:t>3% </a:t>
            </a:r>
            <a:endParaRPr lang="zh-TW" altLang="zh-TW" dirty="0"/>
          </a:p>
          <a:p>
            <a:pPr lvl="2"/>
            <a:r>
              <a:rPr lang="zh-TW" altLang="zh-TW" dirty="0"/>
              <a:t>土壤溫度量程</a:t>
            </a:r>
            <a:r>
              <a:rPr lang="en-US" altLang="zh-TW" dirty="0"/>
              <a:t>:-40~80</a:t>
            </a:r>
            <a:r>
              <a:rPr lang="zh-TW" altLang="zh-TW" dirty="0"/>
              <a:t>攝氏</a:t>
            </a:r>
          </a:p>
          <a:p>
            <a:pPr lvl="2"/>
            <a:r>
              <a:rPr lang="zh-TW" altLang="zh-TW" dirty="0"/>
              <a:t>土壤濕度量程</a:t>
            </a:r>
            <a:r>
              <a:rPr lang="en-US" altLang="zh-TW" dirty="0"/>
              <a:t>:0%RH~100%RH </a:t>
            </a:r>
            <a:endParaRPr lang="zh-TW" altLang="zh-TW" dirty="0"/>
          </a:p>
          <a:p>
            <a:pPr lvl="2"/>
            <a:r>
              <a:rPr lang="zh-TW" altLang="zh-TW" dirty="0"/>
              <a:t>土壤電導度量程</a:t>
            </a:r>
            <a:r>
              <a:rPr lang="en-US" altLang="zh-TW" dirty="0"/>
              <a:t>:0-10000us/cm </a:t>
            </a:r>
            <a:endParaRPr lang="zh-TW" altLang="zh-TW" dirty="0"/>
          </a:p>
          <a:p>
            <a:pPr lvl="1"/>
            <a:r>
              <a:rPr lang="zh-TW" altLang="zh-TW" dirty="0"/>
              <a:t>通訊方式</a:t>
            </a:r>
            <a:r>
              <a:rPr lang="en-US" altLang="zh-TW" dirty="0"/>
              <a:t>: RS485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445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kern="1200" dirty="0"/>
              <a:t>土壤溫溼度</a:t>
            </a:r>
            <a:r>
              <a:rPr lang="en-US" altLang="zh-TW" kern="1200" dirty="0"/>
              <a:t>/</a:t>
            </a:r>
            <a:r>
              <a:rPr lang="zh-TW" altLang="en-US" kern="1200" dirty="0"/>
              <a:t>電導度感測器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17B6E7D-06C1-4012-8B0C-E72758A7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5" y="1232578"/>
            <a:ext cx="5036013" cy="373392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76A1B6-C53B-492A-963E-95574A18D317}"/>
              </a:ext>
            </a:extLst>
          </p:cNvPr>
          <p:cNvSpPr txBox="1">
            <a:spLocks/>
          </p:cNvSpPr>
          <p:nvPr/>
        </p:nvSpPr>
        <p:spPr bwMode="auto">
          <a:xfrm>
            <a:off x="5292042" y="1094697"/>
            <a:ext cx="343892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探針</a:t>
            </a:r>
            <a:endParaRPr lang="en-US" altLang="zh-TW" kern="0" dirty="0"/>
          </a:p>
          <a:p>
            <a:pPr lvl="1"/>
            <a:r>
              <a:rPr lang="zh-TW" altLang="en-US" kern="0" dirty="0"/>
              <a:t>插進土壤感測</a:t>
            </a:r>
            <a:endParaRPr lang="en-US" altLang="zh-TW" kern="0" dirty="0"/>
          </a:p>
          <a:p>
            <a:r>
              <a:rPr lang="zh-TW" altLang="en-US" kern="0" dirty="0"/>
              <a:t>接頭</a:t>
            </a:r>
            <a:endParaRPr lang="en-US" altLang="zh-TW" kern="0" dirty="0"/>
          </a:p>
          <a:p>
            <a:pPr lvl="1"/>
            <a:r>
              <a:rPr lang="zh-TW" altLang="en-US" kern="0" dirty="0"/>
              <a:t>連接</a:t>
            </a:r>
            <a:r>
              <a:rPr lang="en-US" altLang="zh-TW" kern="0" dirty="0"/>
              <a:t>Sensor Hub</a:t>
            </a:r>
            <a:r>
              <a:rPr lang="zh-TW" altLang="en-US" kern="0" dirty="0"/>
              <a:t>取得電源與傳輸資料</a:t>
            </a:r>
            <a:endParaRPr lang="en-US" altLang="zh-TW" kern="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035C59E-5159-4462-88F7-8A30734D8B71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1762" y="1321806"/>
            <a:ext cx="3337316" cy="107538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AAD538E-C7C0-4DA5-8079-8BBF295E56D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55129" y="2317687"/>
            <a:ext cx="1140736" cy="162962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7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33533-B931-4A89-BA50-EE17F7D2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RS-485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9FC9BD-3B6B-452D-8C88-61101E54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3" y="1094697"/>
            <a:ext cx="8229600" cy="4530725"/>
          </a:xfrm>
        </p:spPr>
        <p:txBody>
          <a:bodyPr/>
          <a:lstStyle/>
          <a:p>
            <a:r>
              <a:rPr lang="zh-TW" altLang="en-US" dirty="0"/>
              <a:t>目前正式名稱為 </a:t>
            </a:r>
            <a:r>
              <a:rPr lang="en-US" altLang="zh-TW" dirty="0"/>
              <a:t>EIA/TIA-485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線、半雙工、平衡傳輸線</a:t>
            </a:r>
            <a:endParaRPr lang="en-US" altLang="zh-TW" dirty="0"/>
          </a:p>
          <a:p>
            <a:r>
              <a:rPr lang="zh-TW" altLang="en-US" dirty="0"/>
              <a:t>抗干擾能力強，能有較長傳輸距離</a:t>
            </a:r>
            <a:endParaRPr lang="en-US" altLang="zh-TW" dirty="0"/>
          </a:p>
          <a:p>
            <a:r>
              <a:rPr lang="zh-TW" altLang="en-US" dirty="0"/>
              <a:t>常應用在工業領域</a:t>
            </a:r>
          </a:p>
        </p:txBody>
      </p:sp>
      <p:pic>
        <p:nvPicPr>
          <p:cNvPr id="1026" name="Picture 2" descr="EIA-485 - 维基百科，自由的百科全书">
            <a:extLst>
              <a:ext uri="{FF2B5EF4-FFF2-40B4-BE49-F238E27FC236}">
                <a16:creationId xmlns:a16="http://schemas.microsoft.com/office/drawing/2014/main" id="{40C726BF-737B-4D6A-9EE0-7EBB356B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3794027"/>
            <a:ext cx="4638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5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田園資料感測</a:t>
            </a:r>
            <a:endParaRPr lang="en-US" dirty="0"/>
          </a:p>
        </p:txBody>
      </p:sp>
      <p:pic>
        <p:nvPicPr>
          <p:cNvPr id="5" name="圖片 4" descr="\\Mac\Home\Documents\002-LPWAN聯盟-專業諮詢及訪廠照片(109年)(第１期請上雲端撈)\109-廠商輔導紀錄-照片\1090517-田爸爸冠軍米\8523.jpg">
            <a:extLst>
              <a:ext uri="{FF2B5EF4-FFF2-40B4-BE49-F238E27FC236}">
                <a16:creationId xmlns:a16="http://schemas.microsoft.com/office/drawing/2014/main" id="{02CCEC00-20C1-4672-9DD3-068838A2FCD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1"/>
          <a:stretch/>
        </p:blipFill>
        <p:spPr bwMode="auto">
          <a:xfrm>
            <a:off x="4074059" y="1028149"/>
            <a:ext cx="4506378" cy="5463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93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作物自動化栽培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6BFD37-7A4D-488F-B154-FA40D91ADD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87" y="948955"/>
            <a:ext cx="4072450" cy="54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7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即時感測數據顯示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009351-E38A-4E80-8200-FDFDC447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0" y="1600200"/>
            <a:ext cx="8868150" cy="49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1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歷史感測數據顯示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52D67C-D68A-4DAF-87A9-81DE0B1B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5" y="1785349"/>
            <a:ext cx="8872395" cy="449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563" y="462025"/>
            <a:ext cx="8229600" cy="5938775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材料清點</a:t>
            </a:r>
            <a:endParaRPr lang="en-US" altLang="zh-TW" dirty="0"/>
          </a:p>
          <a:p>
            <a:r>
              <a:rPr lang="en-US" altLang="zh-TW" dirty="0"/>
              <a:t>NB-IoT</a:t>
            </a:r>
            <a:r>
              <a:rPr lang="zh-TW" altLang="en-US" dirty="0"/>
              <a:t>通訊模組</a:t>
            </a:r>
            <a:r>
              <a:rPr lang="en-US" altLang="zh-TW" dirty="0"/>
              <a:t>(4485)</a:t>
            </a:r>
          </a:p>
          <a:p>
            <a:r>
              <a:rPr lang="zh-TW" altLang="en-US" kern="1200" dirty="0"/>
              <a:t>土壤溫溼度</a:t>
            </a:r>
            <a:r>
              <a:rPr lang="en-US" altLang="zh-TW" kern="1200" dirty="0"/>
              <a:t>/</a:t>
            </a:r>
            <a:r>
              <a:rPr lang="zh-TW" altLang="en-US" kern="1200" dirty="0"/>
              <a:t>電導度感測器</a:t>
            </a:r>
            <a:endParaRPr lang="en-US" altLang="zh-TW" kern="1200" dirty="0"/>
          </a:p>
          <a:p>
            <a:r>
              <a:rPr lang="en-US" altLang="zh-TW" kern="1200" dirty="0"/>
              <a:t>RS-485</a:t>
            </a:r>
          </a:p>
          <a:p>
            <a:r>
              <a:rPr lang="zh-TW" altLang="en-US" dirty="0"/>
              <a:t>實際應用</a:t>
            </a:r>
            <a:endParaRPr lang="en-US" altLang="zh-TW" dirty="0"/>
          </a:p>
          <a:p>
            <a:r>
              <a:rPr lang="zh-TW" altLang="en-US" dirty="0"/>
              <a:t>組裝</a:t>
            </a:r>
            <a:r>
              <a:rPr lang="en-US" altLang="zh-TW" dirty="0"/>
              <a:t>Sensor Hub</a:t>
            </a:r>
          </a:p>
          <a:p>
            <a:pPr lvl="1"/>
            <a:r>
              <a:rPr lang="zh-TW" altLang="en-US" dirty="0"/>
              <a:t>步驟一：</a:t>
            </a:r>
            <a:r>
              <a:rPr lang="zh-TW" altLang="en-US" dirty="0" smtClean="0"/>
              <a:t>組裝</a:t>
            </a:r>
            <a:r>
              <a:rPr lang="en-US" altLang="zh-TW" smtClean="0"/>
              <a:t>4485</a:t>
            </a:r>
            <a:endParaRPr lang="en-US" altLang="zh-TW" dirty="0"/>
          </a:p>
          <a:p>
            <a:pPr lvl="1"/>
            <a:r>
              <a:rPr lang="zh-TW" altLang="en-US" dirty="0"/>
              <a:t>步驟二：底座</a:t>
            </a:r>
          </a:p>
          <a:p>
            <a:pPr lvl="1"/>
            <a:r>
              <a:rPr lang="zh-TW" altLang="en-US" dirty="0"/>
              <a:t>步驟三：土壤溫溼度</a:t>
            </a:r>
            <a:r>
              <a:rPr lang="en-US" altLang="zh-TW" dirty="0"/>
              <a:t>/</a:t>
            </a:r>
            <a:r>
              <a:rPr lang="zh-TW" altLang="en-US" dirty="0"/>
              <a:t>電導度感測器</a:t>
            </a:r>
            <a:endParaRPr lang="en-US" altLang="zh-TW" dirty="0"/>
          </a:p>
          <a:p>
            <a:pPr lvl="1"/>
            <a:r>
              <a:rPr lang="zh-TW" altLang="en-US" dirty="0"/>
              <a:t>步驟四：組合</a:t>
            </a:r>
            <a:endParaRPr lang="en-US" altLang="zh-TW" dirty="0"/>
          </a:p>
          <a:p>
            <a:r>
              <a:rPr lang="zh-TW" altLang="en-US" dirty="0"/>
              <a:t>目標 </a:t>
            </a:r>
            <a:r>
              <a:rPr lang="en-US" altLang="zh-TW" dirty="0"/>
              <a:t>(100%)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/>
          </a:p>
          <a:p>
            <a:pPr lvl="2"/>
            <a:endParaRPr lang="en-US" altLang="zh-TW" sz="2000" dirty="0"/>
          </a:p>
          <a:p>
            <a:pPr marL="857250" lvl="2" indent="0">
              <a:buNone/>
            </a:pPr>
            <a:endParaRPr lang="en-US" altLang="zh-TW" sz="2000" dirty="0"/>
          </a:p>
          <a:p>
            <a:pPr lvl="1"/>
            <a:endParaRPr lang="zh-TW" altLang="en-US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0253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實際應用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歷史感測數據顯示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AE4268-3F2A-4DA9-82AD-CDD52D42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2" y="1674713"/>
            <a:ext cx="8897308" cy="45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組裝</a:t>
            </a:r>
            <a:r>
              <a:rPr lang="en-US" altLang="zh-TW" dirty="0"/>
              <a:t>Sensor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將底座裝上模組</a:t>
            </a:r>
            <a:r>
              <a:rPr lang="en-US" altLang="zh-TW" dirty="0"/>
              <a:t>(</a:t>
            </a:r>
            <a:r>
              <a:rPr lang="zh-TW" altLang="en-US" dirty="0"/>
              <a:t>有方向性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A694E7-8635-40D9-B345-CEE2B7D83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94" y="2049464"/>
            <a:ext cx="6110669" cy="45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02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NB-IoT</a:t>
            </a:r>
            <a:r>
              <a:rPr lang="zh-TW" altLang="en-US" dirty="0"/>
              <a:t> </a:t>
            </a:r>
            <a:r>
              <a:rPr lang="en-US" altLang="zh-TW" dirty="0"/>
              <a:t>sim</a:t>
            </a:r>
            <a:r>
              <a:rPr lang="zh-TW" altLang="en-US" dirty="0"/>
              <a:t>卡插入</a:t>
            </a:r>
            <a:r>
              <a:rPr lang="en-US" altLang="zh-TW" dirty="0"/>
              <a:t>(</a:t>
            </a:r>
            <a:r>
              <a:rPr lang="zh-TW" altLang="en-US" dirty="0"/>
              <a:t>有方向性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19EBD5-73E9-4D68-8986-639FABC92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83" y="1548143"/>
            <a:ext cx="3547633" cy="47847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1C217C-114A-4F6A-A2D0-59CD68C9564F}"/>
              </a:ext>
            </a:extLst>
          </p:cNvPr>
          <p:cNvSpPr/>
          <p:nvPr/>
        </p:nvSpPr>
        <p:spPr bwMode="auto">
          <a:xfrm>
            <a:off x="4028792" y="3775295"/>
            <a:ext cx="1113576" cy="82386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1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GPS</a:t>
            </a:r>
            <a:r>
              <a:rPr lang="zh-TW" altLang="en-US" dirty="0"/>
              <a:t>天線插入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835EBC-098D-4B00-891F-4E587DF93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8720"/>
            <a:ext cx="3910116" cy="52736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F7DCC49-CE7D-4BE3-A2DA-8D96AD19EEF0}"/>
              </a:ext>
            </a:extLst>
          </p:cNvPr>
          <p:cNvSpPr/>
          <p:nvPr/>
        </p:nvSpPr>
        <p:spPr bwMode="auto">
          <a:xfrm>
            <a:off x="5604094" y="4300396"/>
            <a:ext cx="787652" cy="56131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71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將太陽能板接上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63F037-EE16-4E6B-B6EB-B2742FD25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67" y="977773"/>
            <a:ext cx="4098070" cy="55271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B283CD-93D5-41DC-A6B4-5A012BCC8EA7}"/>
              </a:ext>
            </a:extLst>
          </p:cNvPr>
          <p:cNvSpPr/>
          <p:nvPr/>
        </p:nvSpPr>
        <p:spPr bwMode="auto">
          <a:xfrm>
            <a:off x="6210676" y="4046899"/>
            <a:ext cx="869134" cy="107736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6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將電池插入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2D0224-DA4E-48FD-93C4-C46A2008A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72" y="968720"/>
            <a:ext cx="4080865" cy="55039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DB1219-D004-4A04-84C3-0706E5BB3E82}"/>
              </a:ext>
            </a:extLst>
          </p:cNvPr>
          <p:cNvSpPr/>
          <p:nvPr/>
        </p:nvSpPr>
        <p:spPr bwMode="auto">
          <a:xfrm>
            <a:off x="7315199" y="3865830"/>
            <a:ext cx="869134" cy="107736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2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NB-IoT</a:t>
            </a:r>
            <a:r>
              <a:rPr lang="zh-TW" altLang="en-US" dirty="0"/>
              <a:t>天線插入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551766-A9FE-40EA-AB8C-0BC256604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93" y="1583822"/>
            <a:ext cx="6612024" cy="49024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99CBC-6454-48EC-8192-736B2B073CCE}"/>
              </a:ext>
            </a:extLst>
          </p:cNvPr>
          <p:cNvSpPr/>
          <p:nvPr/>
        </p:nvSpPr>
        <p:spPr bwMode="auto">
          <a:xfrm>
            <a:off x="7025488" y="2480650"/>
            <a:ext cx="869134" cy="107736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3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步驟一：組裝</a:t>
            </a:r>
            <a:r>
              <a:rPr lang="en-US" altLang="zh-TW" dirty="0"/>
              <a:t>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將外殼套上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C18A0C-AE00-4B9F-98A7-EAC767623D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49" y="894281"/>
            <a:ext cx="4156619" cy="56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4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步驟二：底座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943A04-2CB8-423B-84EB-9370E9B64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28" y="1059161"/>
            <a:ext cx="3359282" cy="45307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28E351-4324-4303-89DE-3D0F4C0C7B8E}"/>
              </a:ext>
            </a:extLst>
          </p:cNvPr>
          <p:cNvSpPr txBox="1">
            <a:spLocks/>
          </p:cNvSpPr>
          <p:nvPr/>
        </p:nvSpPr>
        <p:spPr bwMode="auto">
          <a:xfrm>
            <a:off x="563563" y="109469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底座上有</a:t>
            </a:r>
            <a:r>
              <a:rPr lang="en-US" altLang="zh-TW" kern="0" dirty="0"/>
              <a:t>7</a:t>
            </a:r>
            <a:r>
              <a:rPr lang="zh-TW" altLang="en-US" kern="0" dirty="0"/>
              <a:t>根線，分別為</a:t>
            </a:r>
            <a:r>
              <a:rPr lang="en-US" altLang="zh-TW" kern="0" dirty="0"/>
              <a:t>:</a:t>
            </a:r>
          </a:p>
          <a:p>
            <a:pPr lvl="1"/>
            <a:r>
              <a:rPr lang="zh-TW" altLang="en-US" kern="0" dirty="0"/>
              <a:t>紫色 </a:t>
            </a:r>
            <a:r>
              <a:rPr lang="en-US" altLang="zh-TW" kern="0" dirty="0"/>
              <a:t>RS-485 B</a:t>
            </a:r>
          </a:p>
          <a:p>
            <a:pPr lvl="1"/>
            <a:r>
              <a:rPr lang="zh-TW" altLang="en-US" kern="0" dirty="0"/>
              <a:t>灰色 </a:t>
            </a:r>
            <a:r>
              <a:rPr lang="en-US" altLang="zh-TW" kern="0" dirty="0"/>
              <a:t>RS-485 A</a:t>
            </a:r>
          </a:p>
          <a:p>
            <a:pPr lvl="1"/>
            <a:r>
              <a:rPr lang="zh-TW" altLang="en-US" kern="0" dirty="0"/>
              <a:t>橙色 </a:t>
            </a:r>
            <a:r>
              <a:rPr lang="en-US" altLang="zh-TW" kern="0" dirty="0"/>
              <a:t>RX</a:t>
            </a:r>
          </a:p>
          <a:p>
            <a:pPr lvl="1"/>
            <a:r>
              <a:rPr lang="zh-TW" altLang="en-US" kern="0" dirty="0"/>
              <a:t>棕色 </a:t>
            </a:r>
            <a:r>
              <a:rPr lang="en-US" altLang="zh-TW" kern="0" dirty="0"/>
              <a:t>TX</a:t>
            </a:r>
          </a:p>
          <a:p>
            <a:pPr lvl="1"/>
            <a:r>
              <a:rPr lang="zh-TW" altLang="en-US" kern="0" dirty="0"/>
              <a:t>黑色 </a:t>
            </a:r>
            <a:r>
              <a:rPr lang="en-US" altLang="zh-TW" kern="0" dirty="0"/>
              <a:t>GND</a:t>
            </a:r>
          </a:p>
          <a:p>
            <a:pPr lvl="1"/>
            <a:r>
              <a:rPr lang="zh-TW" altLang="en-US" kern="0" dirty="0"/>
              <a:t>紅色 </a:t>
            </a:r>
            <a:r>
              <a:rPr lang="en-US" altLang="zh-TW" kern="0" dirty="0"/>
              <a:t>VIN(5V</a:t>
            </a:r>
            <a:r>
              <a:rPr lang="zh-TW" altLang="en-US" kern="0" dirty="0"/>
              <a:t>充電</a:t>
            </a:r>
            <a:r>
              <a:rPr lang="en-US" altLang="zh-TW" kern="0" dirty="0"/>
              <a:t>)</a:t>
            </a:r>
          </a:p>
          <a:p>
            <a:pPr lvl="1"/>
            <a:r>
              <a:rPr lang="zh-TW" altLang="en-US" kern="0" dirty="0"/>
              <a:t>白色 </a:t>
            </a:r>
            <a:r>
              <a:rPr lang="en-US" altLang="zh-TW" kern="0" dirty="0"/>
              <a:t>OUT(5V)</a:t>
            </a:r>
          </a:p>
          <a:p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97271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材料清點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4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步驟三：土壤溫溼度</a:t>
            </a:r>
            <a:r>
              <a:rPr lang="en-US" altLang="zh-TW" dirty="0"/>
              <a:t>/</a:t>
            </a:r>
            <a:r>
              <a:rPr lang="zh-TW" altLang="en-US" dirty="0"/>
              <a:t>電導度感測器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底座上有</a:t>
            </a:r>
            <a:r>
              <a:rPr lang="en-US" altLang="zh-TW" dirty="0"/>
              <a:t>5</a:t>
            </a:r>
            <a:r>
              <a:rPr lang="zh-TW" altLang="en-US" dirty="0"/>
              <a:t>根線，分別為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紅色 </a:t>
            </a:r>
            <a:r>
              <a:rPr lang="en-US" altLang="zh-TW" dirty="0"/>
              <a:t>VIN</a:t>
            </a:r>
          </a:p>
          <a:p>
            <a:pPr lvl="1"/>
            <a:r>
              <a:rPr lang="zh-TW" altLang="en-US" dirty="0"/>
              <a:t>黑色 </a:t>
            </a:r>
            <a:r>
              <a:rPr lang="en-US" altLang="zh-TW" dirty="0"/>
              <a:t>GND</a:t>
            </a:r>
          </a:p>
          <a:p>
            <a:pPr lvl="1"/>
            <a:r>
              <a:rPr lang="zh-TW" altLang="en-US" dirty="0"/>
              <a:t>白色 </a:t>
            </a:r>
            <a:r>
              <a:rPr lang="en-US" altLang="zh-TW" dirty="0"/>
              <a:t>A</a:t>
            </a:r>
          </a:p>
          <a:p>
            <a:pPr lvl="1"/>
            <a:r>
              <a:rPr lang="zh-TW" altLang="en-US" dirty="0"/>
              <a:t>黃色 </a:t>
            </a:r>
            <a:r>
              <a:rPr lang="en-US" altLang="zh-TW" dirty="0"/>
              <a:t>B</a:t>
            </a:r>
          </a:p>
          <a:p>
            <a:pPr lvl="1"/>
            <a:r>
              <a:rPr lang="zh-TW" altLang="en-US" dirty="0"/>
              <a:t>綠色 接地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BD0DDD-8C1D-4E5D-8BC5-FCD809BF39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14" y="2939067"/>
            <a:ext cx="4910844" cy="36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07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步驟四：組合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2" y="1094697"/>
            <a:ext cx="8521959" cy="4530725"/>
          </a:xfrm>
        </p:spPr>
        <p:txBody>
          <a:bodyPr/>
          <a:lstStyle/>
          <a:p>
            <a:r>
              <a:rPr lang="zh-TW" altLang="en-US" dirty="0"/>
              <a:t>請將前兩步驟之定義了解後進行組裝，組裝完後請勿插電，請助教檢查完後確認無誤方可插電。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再次提醒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563" y="1094697"/>
            <a:ext cx="8452846" cy="4530725"/>
          </a:xfrm>
        </p:spPr>
        <p:txBody>
          <a:bodyPr/>
          <a:lstStyle/>
          <a:p>
            <a:r>
              <a:rPr lang="zh-TW" altLang="en-US" sz="3600" dirty="0">
                <a:solidFill>
                  <a:srgbClr val="FF0000"/>
                </a:solidFill>
              </a:rPr>
              <a:t>此次實驗後請將</a:t>
            </a:r>
            <a:r>
              <a:rPr lang="zh-TW" altLang="en-US" sz="3600" u="sng" dirty="0">
                <a:solidFill>
                  <a:srgbClr val="FF0000"/>
                </a:solidFill>
              </a:rPr>
              <a:t>所有材料拆開並裝回防靜電袋</a:t>
            </a:r>
            <a:r>
              <a:rPr lang="en-US" altLang="zh-TW" sz="3600" u="sng" dirty="0">
                <a:solidFill>
                  <a:srgbClr val="FF0000"/>
                </a:solidFill>
              </a:rPr>
              <a:t>(</a:t>
            </a:r>
            <a:r>
              <a:rPr lang="zh-TW" altLang="en-US" sz="3600" u="sng" dirty="0">
                <a:solidFill>
                  <a:srgbClr val="FF0000"/>
                </a:solidFill>
              </a:rPr>
              <a:t>灰袋</a:t>
            </a:r>
            <a:r>
              <a:rPr lang="en-US" altLang="zh-TW" sz="3600" u="sng" dirty="0">
                <a:solidFill>
                  <a:srgbClr val="FF0000"/>
                </a:solidFill>
              </a:rPr>
              <a:t>)/</a:t>
            </a:r>
            <a:r>
              <a:rPr lang="zh-TW" altLang="en-US" sz="3600" u="sng" dirty="0">
                <a:solidFill>
                  <a:srgbClr val="FF0000"/>
                </a:solidFill>
              </a:rPr>
              <a:t>盒子</a:t>
            </a:r>
            <a:r>
              <a:rPr lang="zh-TW" altLang="en-US" sz="3600" dirty="0">
                <a:solidFill>
                  <a:srgbClr val="FF0000"/>
                </a:solidFill>
              </a:rPr>
              <a:t>繳回給助教。</a:t>
            </a:r>
            <a:endParaRPr lang="en-US" altLang="zh-TW" sz="3600" dirty="0">
              <a:solidFill>
                <a:srgbClr val="FF0000"/>
              </a:solidFill>
            </a:endParaRPr>
          </a:p>
          <a:p>
            <a:r>
              <a:rPr lang="zh-TW" altLang="en-US" sz="3600" dirty="0">
                <a:solidFill>
                  <a:srgbClr val="FF0000"/>
                </a:solidFill>
              </a:rPr>
              <a:t>請在 </a:t>
            </a:r>
            <a:r>
              <a:rPr lang="en-US" altLang="zh-TW" sz="4400" dirty="0">
                <a:solidFill>
                  <a:srgbClr val="FF0000"/>
                </a:solidFill>
              </a:rPr>
              <a:t>21:15</a:t>
            </a:r>
            <a:r>
              <a:rPr lang="zh-TW" altLang="en-US" sz="4400" dirty="0">
                <a:solidFill>
                  <a:srgbClr val="FF0000"/>
                </a:solidFill>
              </a:rPr>
              <a:t> </a:t>
            </a:r>
            <a:r>
              <a:rPr lang="zh-TW" altLang="en-US" sz="3600" dirty="0">
                <a:solidFill>
                  <a:srgbClr val="FF0000"/>
                </a:solidFill>
              </a:rPr>
              <a:t>前完成實驗，並開始回復材料，清點後繳回。</a:t>
            </a:r>
          </a:p>
        </p:txBody>
      </p:sp>
    </p:spTree>
    <p:extLst>
      <p:ext uri="{BB962C8B-B14F-4D97-AF65-F5344CB8AC3E}">
        <p14:creationId xmlns:p14="http://schemas.microsoft.com/office/powerpoint/2010/main" val="117567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563" y="299078"/>
            <a:ext cx="8229600" cy="1146950"/>
          </a:xfrm>
        </p:spPr>
        <p:txBody>
          <a:bodyPr/>
          <a:lstStyle/>
          <a:p>
            <a:r>
              <a:rPr lang="zh-TW" altLang="en-US" dirty="0"/>
              <a:t>目標</a:t>
            </a:r>
            <a:r>
              <a:rPr lang="en-US" altLang="zh-TW" dirty="0"/>
              <a:t>(100%):</a:t>
            </a:r>
            <a:br>
              <a:rPr lang="en-US" altLang="zh-TW" dirty="0"/>
            </a:br>
            <a:r>
              <a:rPr lang="zh-TW" altLang="en-US" dirty="0"/>
              <a:t>請依照前幾周所教完成本</a:t>
            </a:r>
            <a:r>
              <a:rPr lang="en-US" altLang="zh-TW" dirty="0"/>
              <a:t>Lab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15963" y="1757916"/>
            <a:ext cx="8229600" cy="333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完成 </a:t>
            </a:r>
            <a:r>
              <a:rPr lang="en-US" altLang="zh-TW" kern="0" dirty="0"/>
              <a:t>Sensor Hub</a:t>
            </a:r>
            <a:r>
              <a:rPr lang="zh-TW" altLang="en-US" kern="0" dirty="0"/>
              <a:t>組裝</a:t>
            </a:r>
            <a:endParaRPr lang="en-US" altLang="zh-TW" kern="0" dirty="0"/>
          </a:p>
          <a:p>
            <a:pPr lvl="1"/>
            <a:r>
              <a:rPr lang="zh-TW" altLang="en-US" kern="0" dirty="0"/>
              <a:t>使用</a:t>
            </a:r>
            <a:r>
              <a:rPr lang="en-US" altLang="zh-TW" kern="0" dirty="0"/>
              <a:t>NB-IoT</a:t>
            </a:r>
            <a:r>
              <a:rPr lang="zh-TW" altLang="en-US" kern="0" dirty="0"/>
              <a:t>通訊模組將土壤溫溼度感應器的資料傳上</a:t>
            </a:r>
            <a:r>
              <a:rPr lang="en-US" altLang="zh-TW" kern="0" dirty="0"/>
              <a:t>MQTT</a:t>
            </a:r>
            <a:r>
              <a:rPr lang="zh-TW" altLang="en-US" kern="0" dirty="0"/>
              <a:t>。</a:t>
            </a:r>
            <a:endParaRPr lang="en-US" altLang="zh-TW" kern="0" dirty="0"/>
          </a:p>
          <a:p>
            <a:pPr lvl="1"/>
            <a:r>
              <a:rPr lang="zh-TW" altLang="en-US" kern="0" dirty="0"/>
              <a:t>使用平台接收資料並顯示</a:t>
            </a:r>
            <a:r>
              <a:rPr lang="en-US" altLang="zh-TW" kern="0" dirty="0"/>
              <a:t>Sensor</a:t>
            </a:r>
            <a:r>
              <a:rPr lang="zh-TW" altLang="en-US" kern="0" dirty="0"/>
              <a:t> </a:t>
            </a:r>
            <a:r>
              <a:rPr lang="en-US" altLang="zh-TW" kern="0" dirty="0"/>
              <a:t>Hub</a:t>
            </a:r>
            <a:r>
              <a:rPr lang="zh-TW" altLang="en-US" kern="0" dirty="0"/>
              <a:t>之感測資料。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434132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568842" y="1972340"/>
            <a:ext cx="7772400" cy="824023"/>
          </a:xfrm>
        </p:spPr>
        <p:txBody>
          <a:bodyPr/>
          <a:lstStyle/>
          <a:p>
            <a:r>
              <a:rPr lang="en-US" altLang="zh-TW" sz="4000" dirty="0"/>
              <a:t>THE</a:t>
            </a:r>
            <a:r>
              <a:rPr lang="zh-TW" altLang="en-US" sz="4000" dirty="0"/>
              <a:t> </a:t>
            </a:r>
            <a:r>
              <a:rPr lang="en-US" altLang="zh-TW" sz="4000" dirty="0"/>
              <a:t>END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460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979480"/>
              </p:ext>
            </p:extLst>
          </p:nvPr>
        </p:nvGraphicFramePr>
        <p:xfrm>
          <a:off x="1476589" y="1294954"/>
          <a:ext cx="3892891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材料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NB-IoT</a:t>
                      </a:r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通訊模組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8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土壤溫溼度</a:t>
                      </a:r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/</a:t>
                      </a:r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Candara" pitchFamily="34" charset="0"/>
                          <a:ea typeface="MS PGothic" pitchFamily="34" charset="-128"/>
                          <a:cs typeface="Candara" pitchFamily="34" charset="0"/>
                        </a:rPr>
                        <a:t>電導度感測器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62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altLang="zh-TW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80521"/>
                  </a:ext>
                </a:extLst>
              </a:tr>
              <a:tr h="37475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6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9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3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3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9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tx1"/>
                        </a:solidFill>
                        <a:latin typeface="Candara" pitchFamily="34" charset="0"/>
                        <a:ea typeface="MS PGothic" pitchFamily="34" charset="-128"/>
                        <a:cs typeface="Candar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57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/>
              <a:t>材料清點：</a:t>
            </a:r>
            <a:r>
              <a:rPr lang="en-US" altLang="zh-TW" dirty="0"/>
              <a:t> NB-IoT</a:t>
            </a:r>
            <a:r>
              <a:rPr lang="zh-TW" altLang="en-US" dirty="0"/>
              <a:t>通訊模組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4485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zh-TW" dirty="0"/>
              <a:t>4485</a:t>
            </a:r>
            <a:r>
              <a:rPr lang="zh-TW" altLang="en-US" dirty="0"/>
              <a:t>底座</a:t>
            </a:r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81EE1-8F3D-4C19-B6C9-9C5714B4E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46" y="2292350"/>
            <a:ext cx="2943495" cy="39699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B454C70-90B4-4D2A-B5ED-4204F6EC0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61" y="2292349"/>
            <a:ext cx="2943496" cy="39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材料清點：土壤感測器</a:t>
            </a:r>
            <a:r>
              <a:rPr lang="en-US" altLang="zh-TW" dirty="0"/>
              <a:t/>
            </a:r>
            <a:br>
              <a:rPr lang="en-US" altLang="zh-TW" dirty="0"/>
            </a:b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8F1752-2E21-4926-81EB-88CDDF937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23" y="1417638"/>
            <a:ext cx="6020554" cy="44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b="0" kern="1200" dirty="0"/>
              <a:t>NB-IoT</a:t>
            </a:r>
            <a:r>
              <a:rPr lang="zh-TW" altLang="en-US" sz="4400" b="0" kern="1200" dirty="0"/>
              <a:t>通訊模組</a:t>
            </a:r>
            <a:r>
              <a:rPr lang="en-US" altLang="zh-TW" sz="4400" b="0" kern="1200" dirty="0"/>
              <a:t/>
            </a:r>
            <a:br>
              <a:rPr lang="en-US" altLang="zh-TW" sz="4400" b="0" kern="1200" dirty="0"/>
            </a:br>
            <a:r>
              <a:rPr lang="en-US" altLang="zh-TW" dirty="0"/>
              <a:t>(4485)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1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NB-IoT</a:t>
            </a:r>
            <a:r>
              <a:rPr lang="zh-TW" altLang="en-US" dirty="0"/>
              <a:t>通訊模組</a:t>
            </a:r>
            <a:r>
              <a:rPr lang="en-US" altLang="zh-TW" dirty="0"/>
              <a:t>(4485)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做為</a:t>
            </a:r>
            <a:r>
              <a:rPr lang="en-US" altLang="zh-TW" dirty="0"/>
              <a:t>Sensor Hub</a:t>
            </a:r>
            <a:r>
              <a:rPr lang="zh-TW" altLang="en-US" dirty="0"/>
              <a:t>的中樞，負責收集資料，並傳輸到雲端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NB-IoT</a:t>
            </a:r>
            <a:r>
              <a:rPr lang="zh-TW" altLang="en-US" dirty="0"/>
              <a:t>作為通訊方式</a:t>
            </a:r>
            <a:endParaRPr lang="en-US" altLang="zh-TW" dirty="0"/>
          </a:p>
          <a:p>
            <a:r>
              <a:rPr lang="zh-TW" altLang="en-US" dirty="0"/>
              <a:t>使用太陽能板供電，並將多餘電力儲存在鋰電池裡，不用換電池</a:t>
            </a:r>
            <a:endParaRPr lang="en-US" altLang="zh-TW" dirty="0"/>
          </a:p>
          <a:p>
            <a:r>
              <a:rPr lang="zh-TW" altLang="en-US" dirty="0"/>
              <a:t>具有密封設計，能防止</a:t>
            </a:r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Hub</a:t>
            </a:r>
            <a:r>
              <a:rPr lang="zh-TW" altLang="en-US" dirty="0"/>
              <a:t>的運作受到環境干擾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064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NB-IoT</a:t>
            </a:r>
            <a:r>
              <a:rPr lang="zh-TW" altLang="en-US" dirty="0"/>
              <a:t>通訊模組</a:t>
            </a:r>
            <a:r>
              <a:rPr lang="en-US" altLang="zh-TW" dirty="0"/>
              <a:t>(4485)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2E4132-F94F-4BAB-85C3-41ACBD6D9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3" y="1094697"/>
            <a:ext cx="3782576" cy="51016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1C179-5F0E-4A39-9464-D30DC44C8DFD}"/>
              </a:ext>
            </a:extLst>
          </p:cNvPr>
          <p:cNvSpPr txBox="1">
            <a:spLocks/>
          </p:cNvSpPr>
          <p:nvPr/>
        </p:nvSpPr>
        <p:spPr bwMode="auto">
          <a:xfrm>
            <a:off x="4572000" y="1094698"/>
            <a:ext cx="4008437" cy="510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  <a:cs typeface="Candara" pitchFamily="34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 sz="2400" b="1">
                <a:solidFill>
                  <a:schemeClr val="tx1"/>
                </a:solidFill>
                <a:latin typeface="Candara" pitchFamily="34" charset="0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zh-TW" altLang="en-US" kern="0" dirty="0"/>
              <a:t>太陽能充電版</a:t>
            </a:r>
            <a:endParaRPr lang="en-US" altLang="zh-TW" kern="0" dirty="0"/>
          </a:p>
          <a:p>
            <a:r>
              <a:rPr lang="en-US" altLang="zh-TW" kern="0" dirty="0"/>
              <a:t>NB-IoT</a:t>
            </a:r>
            <a:r>
              <a:rPr lang="zh-TW" altLang="en-US" kern="0" dirty="0"/>
              <a:t>天線</a:t>
            </a:r>
            <a:endParaRPr lang="en-US" altLang="zh-TW" kern="0" dirty="0"/>
          </a:p>
          <a:p>
            <a:r>
              <a:rPr lang="en-US" altLang="zh-TW" kern="0" dirty="0"/>
              <a:t>GPS</a:t>
            </a:r>
            <a:r>
              <a:rPr lang="zh-TW" altLang="en-US" kern="0" dirty="0"/>
              <a:t>天線</a:t>
            </a:r>
            <a:endParaRPr lang="en-US" altLang="zh-TW" kern="0" dirty="0"/>
          </a:p>
          <a:p>
            <a:r>
              <a:rPr lang="zh-TW" altLang="en-US" kern="0" dirty="0"/>
              <a:t>鋰電池</a:t>
            </a:r>
            <a:endParaRPr lang="en-US" altLang="zh-TW" kern="0" dirty="0"/>
          </a:p>
          <a:p>
            <a:r>
              <a:rPr lang="en-US" altLang="zh-TW" kern="0" dirty="0"/>
              <a:t>NB-IoT</a:t>
            </a:r>
            <a:r>
              <a:rPr lang="zh-TW" altLang="en-US" kern="0" dirty="0"/>
              <a:t>通訊晶片</a:t>
            </a:r>
            <a:endParaRPr lang="en-US" altLang="zh-TW" kern="0" dirty="0"/>
          </a:p>
          <a:p>
            <a:r>
              <a:rPr lang="zh-TW" altLang="en-US" kern="0" dirty="0"/>
              <a:t>微控制器</a:t>
            </a:r>
            <a:r>
              <a:rPr lang="en-US" altLang="zh-TW" kern="0" dirty="0"/>
              <a:t>(</a:t>
            </a:r>
            <a:r>
              <a:rPr lang="zh-TW" altLang="en-US" kern="0" dirty="0"/>
              <a:t>內建藍芽</a:t>
            </a:r>
            <a:r>
              <a:rPr lang="en-US" altLang="zh-TW" kern="0" dirty="0"/>
              <a:t>)</a:t>
            </a:r>
          </a:p>
          <a:p>
            <a:r>
              <a:rPr lang="en-US" altLang="zh-TW" kern="0" dirty="0"/>
              <a:t>GPS</a:t>
            </a:r>
            <a:r>
              <a:rPr lang="zh-TW" altLang="en-US" kern="0" dirty="0"/>
              <a:t>模組</a:t>
            </a:r>
            <a:endParaRPr lang="en-US" altLang="zh-TW" kern="0" dirty="0"/>
          </a:p>
          <a:p>
            <a:r>
              <a:rPr lang="zh-TW" altLang="en-US" kern="0" dirty="0"/>
              <a:t>防水膠圈</a:t>
            </a:r>
            <a:endParaRPr lang="en-US" altLang="zh-TW" kern="0" dirty="0"/>
          </a:p>
          <a:p>
            <a:r>
              <a:rPr lang="zh-TW" altLang="en-US" kern="0" dirty="0"/>
              <a:t>底座防呆接腳</a:t>
            </a:r>
            <a:endParaRPr lang="en-US" altLang="zh-TW" kern="0" dirty="0"/>
          </a:p>
          <a:p>
            <a:endParaRPr lang="en-US" altLang="zh-TW" kern="0" dirty="0"/>
          </a:p>
          <a:p>
            <a:endParaRPr lang="en-US" altLang="zh-TW" kern="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7CC962A-9B33-4BBC-B8BE-3BBDB5E5EADE}"/>
              </a:ext>
            </a:extLst>
          </p:cNvPr>
          <p:cNvCxnSpPr>
            <a:cxnSpLocks/>
          </p:cNvCxnSpPr>
          <p:nvPr/>
        </p:nvCxnSpPr>
        <p:spPr bwMode="auto">
          <a:xfrm flipH="1">
            <a:off x="3168713" y="1345578"/>
            <a:ext cx="1509650" cy="9177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359106E-322F-4FBE-BA1A-225E1EAD0AD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09197" y="1804472"/>
            <a:ext cx="469167" cy="59469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DE0895F-070B-4629-B4CA-8A7D322004E4}"/>
              </a:ext>
            </a:extLst>
          </p:cNvPr>
          <p:cNvCxnSpPr>
            <a:cxnSpLocks/>
          </p:cNvCxnSpPr>
          <p:nvPr/>
        </p:nvCxnSpPr>
        <p:spPr bwMode="auto">
          <a:xfrm flipH="1">
            <a:off x="2679826" y="2263366"/>
            <a:ext cx="1998538" cy="99588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C94734-7397-425B-948C-B8965B64389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2048" y="2822337"/>
            <a:ext cx="1754094" cy="94538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3863C63-9F8D-4E31-9D3C-191F263EB8A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96697" y="3282152"/>
            <a:ext cx="1681667" cy="5924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4491DBC-AFF4-4852-8BF8-689FB9AA1E62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4970" y="3787792"/>
            <a:ext cx="2143394" cy="40309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EC9B27C-2596-4B00-AC87-0500B6F7ACC1}"/>
              </a:ext>
            </a:extLst>
          </p:cNvPr>
          <p:cNvCxnSpPr>
            <a:cxnSpLocks/>
          </p:cNvCxnSpPr>
          <p:nvPr/>
        </p:nvCxnSpPr>
        <p:spPr bwMode="auto">
          <a:xfrm flipH="1">
            <a:off x="1982709" y="4257284"/>
            <a:ext cx="2695654" cy="694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327731B-F83F-4971-94B7-F5A901453B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0536" y="4719433"/>
            <a:ext cx="1347827" cy="2653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3C88420-7010-47B6-810F-D9DEC3AD73A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79002" y="5232140"/>
            <a:ext cx="1799361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242409"/>
      </p:ext>
    </p:extLst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7258</TotalTime>
  <Words>731</Words>
  <Application>Microsoft Office PowerPoint</Application>
  <PresentationFormat>如螢幕大小 (4:3)</PresentationFormat>
  <Paragraphs>135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9" baseType="lpstr">
      <vt:lpstr>Monotype Sorts</vt:lpstr>
      <vt:lpstr>ＭＳ Ｐゴシック</vt:lpstr>
      <vt:lpstr>ＭＳ Ｐゴシック</vt:lpstr>
      <vt:lpstr>微軟正黑體</vt:lpstr>
      <vt:lpstr>標楷體</vt:lpstr>
      <vt:lpstr>Arial</vt:lpstr>
      <vt:lpstr>Calibri</vt:lpstr>
      <vt:lpstr>Candara</vt:lpstr>
      <vt:lpstr>Helvetica</vt:lpstr>
      <vt:lpstr>Symbol</vt:lpstr>
      <vt:lpstr>Times New Roman</vt:lpstr>
      <vt:lpstr>Verdana</vt:lpstr>
      <vt:lpstr>Webdings</vt:lpstr>
      <vt:lpstr>Wingdings</vt:lpstr>
      <vt:lpstr>1_os-8</vt:lpstr>
      <vt:lpstr>實驗五:NB-IoT 環境感應集中器 sensor hub </vt:lpstr>
      <vt:lpstr>大綱</vt:lpstr>
      <vt:lpstr>材料清點</vt:lpstr>
      <vt:lpstr>材料清點</vt:lpstr>
      <vt:lpstr>材料清點： NB-IoT通訊模組 </vt:lpstr>
      <vt:lpstr>材料清點：土壤感測器 </vt:lpstr>
      <vt:lpstr>NB-IoT通訊模組 (4485)</vt:lpstr>
      <vt:lpstr>NB-IoT通訊模組(4485)</vt:lpstr>
      <vt:lpstr>NB-IoT通訊模組(4485)</vt:lpstr>
      <vt:lpstr>NB-IoT通訊模組(4485)</vt:lpstr>
      <vt:lpstr>土壤溫溼度感測器</vt:lpstr>
      <vt:lpstr>土壤溫溼度/電導度感測器</vt:lpstr>
      <vt:lpstr>土壤溫溼度/電導度感測器</vt:lpstr>
      <vt:lpstr>RS-485</vt:lpstr>
      <vt:lpstr>實際應用</vt:lpstr>
      <vt:lpstr>實際應用</vt:lpstr>
      <vt:lpstr>實際應用</vt:lpstr>
      <vt:lpstr>實際應用</vt:lpstr>
      <vt:lpstr>實際應用</vt:lpstr>
      <vt:lpstr>實際應用</vt:lpstr>
      <vt:lpstr>組裝Sensor Hub</vt:lpstr>
      <vt:lpstr>步驟一：組裝Sensor Hub</vt:lpstr>
      <vt:lpstr>步驟一：組裝Sensor Hub</vt:lpstr>
      <vt:lpstr>步驟一：組裝Sensor Hub</vt:lpstr>
      <vt:lpstr>步驟一：組裝Sensor Hub</vt:lpstr>
      <vt:lpstr>步驟一：組裝Sensor Hub</vt:lpstr>
      <vt:lpstr>步驟一：組裝Sensor Hub</vt:lpstr>
      <vt:lpstr>步驟一：組裝Sensor Hub</vt:lpstr>
      <vt:lpstr>步驟二：底座</vt:lpstr>
      <vt:lpstr>步驟三：土壤溫溼度/電導度感測器</vt:lpstr>
      <vt:lpstr>步驟四：組合</vt:lpstr>
      <vt:lpstr>再次提醒</vt:lpstr>
      <vt:lpstr>目標(100%): 請依照前幾周所教完成本Lab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温竣安</dc:title>
  <dc:creator>a409052003@gmail.com</dc:creator>
  <cp:lastModifiedBy>Windows 使用者</cp:lastModifiedBy>
  <cp:revision>518</cp:revision>
  <cp:lastPrinted>2016-12-21T13:31:10Z</cp:lastPrinted>
  <dcterms:created xsi:type="dcterms:W3CDTF">2015-04-10T07:57:35Z</dcterms:created>
  <dcterms:modified xsi:type="dcterms:W3CDTF">2020-08-31T01:58:11Z</dcterms:modified>
</cp:coreProperties>
</file>